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71" r:id="rId4"/>
    <p:sldId id="266" r:id="rId5"/>
    <p:sldId id="272" r:id="rId6"/>
    <p:sldId id="273" r:id="rId7"/>
    <p:sldId id="274" r:id="rId8"/>
    <p:sldId id="265" r:id="rId9"/>
    <p:sldId id="277" r:id="rId10"/>
    <p:sldId id="278" r:id="rId11"/>
    <p:sldId id="279" r:id="rId12"/>
    <p:sldId id="280" r:id="rId13"/>
    <p:sldId id="281" r:id="rId14"/>
    <p:sldId id="282" r:id="rId15"/>
    <p:sldId id="264" r:id="rId16"/>
    <p:sldId id="285" r:id="rId17"/>
    <p:sldId id="284" r:id="rId18"/>
    <p:sldId id="286" r:id="rId19"/>
  </p:sldIdLst>
  <p:sldSz cx="12192000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66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>
        <p:scale>
          <a:sx n="55" d="100"/>
          <a:sy n="55" d="100"/>
        </p:scale>
        <p:origin x="-1302" y="-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18"/>
    </p:cViewPr>
  </p:sorter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2016. 08. 24.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2016. 08. 24.</a:t>
            </a:r>
            <a:endParaRPr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>
              <a:defRPr sz="5400"/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u-HU" smtClean="0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t kép képaláírások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hu-HU" smtClean="0"/>
              <a:t>Mintacím szerkesztése</a:t>
            </a:r>
            <a:endParaRPr lang="hu"/>
          </a:p>
        </p:txBody>
      </p:sp>
      <p:grpSp>
        <p:nvGrpSpPr>
          <p:cNvPr id="9" name="8. csoport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39" name="Szöveg helye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grpSp>
        <p:nvGrpSpPr>
          <p:cNvPr id="22" name="21. csoport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40" name="Szöveg helye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ár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 lang="hu"/>
          </a:p>
        </p:txBody>
      </p:sp>
      <p:grpSp>
        <p:nvGrpSpPr>
          <p:cNvPr id="52" name="51. csoport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81" name="Szöveg helye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grpSp>
        <p:nvGrpSpPr>
          <p:cNvPr id="84" name="83. csoport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82" name="Szöveg helye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grpSp>
        <p:nvGrpSpPr>
          <p:cNvPr id="97" name="96. csoport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83" name="Szöveg helye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ár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rtl="0"/>
            <a:r>
              <a:rPr lang="hu-HU" smtClean="0"/>
              <a:t>Mintacím szerkesztése</a:t>
            </a:r>
            <a:endParaRPr lang="hu"/>
          </a:p>
        </p:txBody>
      </p:sp>
      <p:grpSp>
        <p:nvGrpSpPr>
          <p:cNvPr id="84" name="83. csoport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grpSp>
        <p:nvGrpSpPr>
          <p:cNvPr id="98" name="97. csoport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grpSp>
        <p:nvGrpSpPr>
          <p:cNvPr id="112" name="111. csoport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126" name="Szöveg helye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hu-HU" smtClean="0"/>
              <a:t>Mintacím szerkesztése</a:t>
            </a:r>
            <a:endParaRPr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hu-HU" smtClean="0"/>
              <a:t>Mintacím szerkesztése</a:t>
            </a:r>
            <a:endParaRPr dirty="0"/>
          </a:p>
        </p:txBody>
      </p:sp>
      <p:grpSp>
        <p:nvGrpSpPr>
          <p:cNvPr id="8" name="7. csoport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zabadkézi sokszög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zabadkézi sokszög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10. csoport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zabadkézi sokszög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zabadkézi sokszög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zabadkézi sokszög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zabadkézi sokszög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zabadkézi sokszög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zabadkézi sokszög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zabadkézi sokszög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zabadkézi sokszög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zabadkézi sokszög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zabadkézi sokszög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Kép helyőrzője 2" descr="Üres helyőrző kép hozzáadásához. Kattintson a helyőrzőre, és jelölje ki a hozzáadni kívánt képet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 smtClean="0"/>
              <a:t>Kép beszúrásához kattintson az ikonra</a:t>
            </a:r>
            <a:endParaRPr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smtClean="0"/>
              <a:t>Mintaszöveg szerkesztése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hu-HU" smtClean="0"/>
              <a:t>Mintaszöveg szerkesztése</a:t>
            </a:r>
          </a:p>
          <a:p>
            <a:pPr lvl="1" rtl="0"/>
            <a:r>
              <a:rPr lang="hu-HU" smtClean="0"/>
              <a:t>Második szint</a:t>
            </a:r>
          </a:p>
          <a:p>
            <a:pPr lvl="2" rtl="0"/>
            <a:r>
              <a:rPr lang="hu-HU" smtClean="0"/>
              <a:t>Harmadik szint</a:t>
            </a:r>
          </a:p>
          <a:p>
            <a:pPr lvl="3" rtl="0"/>
            <a:r>
              <a:rPr lang="hu-HU" smtClean="0"/>
              <a:t>Negyedik szint</a:t>
            </a:r>
          </a:p>
          <a:p>
            <a:pPr lvl="4" rtl="0"/>
            <a:r>
              <a:rPr lang="hu-HU" smtClean="0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"/>
              <a:t>Mintaszöveg szerkesztése</a:t>
            </a:r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smtClean="0"/>
              <a:t>2016. 08. 24.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0700" y="1054100"/>
            <a:ext cx="10718800" cy="2082800"/>
          </a:xfrm>
        </p:spPr>
        <p:txBody>
          <a:bodyPr rtlCol="0">
            <a:normAutofit/>
          </a:bodyPr>
          <a:lstStyle/>
          <a:p>
            <a:pPr rtl="0"/>
            <a:r>
              <a:rPr lang="hu" sz="7200" dirty="0" smtClean="0"/>
              <a:t>Egészséges táplálkozás</a:t>
            </a:r>
            <a:endParaRPr lang="hu" sz="7200" dirty="0"/>
          </a:p>
        </p:txBody>
      </p:sp>
      <p:sp>
        <p:nvSpPr>
          <p:cNvPr id="5" name="Szövegdoboz 4"/>
          <p:cNvSpPr txBox="1"/>
          <p:nvPr/>
        </p:nvSpPr>
        <p:spPr>
          <a:xfrm flipH="1">
            <a:off x="4399472" y="5871728"/>
            <a:ext cx="3822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chemeClr val="tx2"/>
                </a:solidFill>
              </a:rPr>
              <a:t>METG  2018.06.14</a:t>
            </a:r>
          </a:p>
          <a:p>
            <a:r>
              <a:rPr lang="hu-HU" sz="2400" b="1" dirty="0" smtClean="0">
                <a:solidFill>
                  <a:schemeClr val="tx2"/>
                </a:solidFill>
              </a:rPr>
              <a:t>Bodorné </a:t>
            </a:r>
            <a:r>
              <a:rPr lang="hu-HU" sz="2400" b="1" dirty="0" err="1" smtClean="0">
                <a:solidFill>
                  <a:schemeClr val="tx2"/>
                </a:solidFill>
              </a:rPr>
              <a:t>Misley</a:t>
            </a:r>
            <a:r>
              <a:rPr lang="hu-HU" sz="2400" b="1" dirty="0" smtClean="0">
                <a:solidFill>
                  <a:schemeClr val="tx2"/>
                </a:solidFill>
              </a:rPr>
              <a:t> Tünde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ím 12"/>
          <p:cNvSpPr>
            <a:spLocks noGrp="1"/>
          </p:cNvSpPr>
          <p:nvPr>
            <p:ph type="title"/>
          </p:nvPr>
        </p:nvSpPr>
        <p:spPr>
          <a:xfrm>
            <a:off x="381000" y="304800"/>
            <a:ext cx="11341100" cy="6553200"/>
          </a:xfrm>
        </p:spPr>
        <p:txBody>
          <a:bodyPr rtlCol="0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u-HU" dirty="0" smtClean="0"/>
              <a:t> 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 </a:t>
            </a:r>
            <a:br>
              <a:rPr lang="hu-HU" dirty="0"/>
            </a:br>
            <a:r>
              <a:rPr lang="hu-HU" dirty="0"/>
              <a:t> </a:t>
            </a:r>
            <a:br>
              <a:rPr lang="hu-HU" dirty="0"/>
            </a:br>
            <a:r>
              <a:rPr lang="hu-HU" dirty="0" smtClean="0"/>
              <a:t> </a:t>
            </a:r>
            <a:r>
              <a:rPr lang="hu-HU" b="1" dirty="0" smtClean="0"/>
              <a:t>Kiindulópont: </a:t>
            </a:r>
            <a:r>
              <a:rPr lang="hu-HU" b="1" dirty="0" err="1" smtClean="0">
                <a:solidFill>
                  <a:srgbClr val="FF0000"/>
                </a:solidFill>
              </a:rPr>
              <a:t>Mo</a:t>
            </a:r>
            <a:r>
              <a:rPr lang="hu-HU" b="1" dirty="0" smtClean="0">
                <a:solidFill>
                  <a:srgbClr val="FF0000"/>
                </a:solidFill>
              </a:rPr>
              <a:t>. Alaptörvénye 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br>
              <a:rPr lang="hu-HU" dirty="0" smtClean="0">
                <a:solidFill>
                  <a:srgbClr val="FF0000"/>
                </a:solidFill>
              </a:rPr>
            </a:br>
            <a:r>
              <a:rPr lang="hu-HU" dirty="0" smtClean="0">
                <a:solidFill>
                  <a:srgbClr val="FF0000"/>
                </a:solidFill>
              </a:rPr>
              <a:t>XX</a:t>
            </a:r>
            <a:r>
              <a:rPr lang="hu-HU" dirty="0">
                <a:solidFill>
                  <a:srgbClr val="FF0000"/>
                </a:solidFill>
              </a:rPr>
              <a:t>. Cikk : </a:t>
            </a:r>
            <a:r>
              <a:rPr lang="hu-HU" dirty="0"/>
              <a:t>Mindenkinek joga van a testi és lelki egészséghez. </a:t>
            </a:r>
            <a:br>
              <a:rPr lang="hu-HU" dirty="0"/>
            </a:br>
            <a:r>
              <a:rPr lang="hu-HU" dirty="0"/>
              <a:t> </a:t>
            </a:r>
            <a:r>
              <a:rPr lang="hu-HU" dirty="0" smtClean="0"/>
              <a:t> </a:t>
            </a:r>
            <a:r>
              <a:rPr lang="hu-HU" sz="3100" dirty="0" smtClean="0"/>
              <a:t>Az </a:t>
            </a:r>
            <a:r>
              <a:rPr lang="hu-HU" sz="3100" dirty="0"/>
              <a:t>(1) bekezdés szerinti jog érvényesülését Magyarország genetikailag módosított </a:t>
            </a:r>
            <a:r>
              <a:rPr lang="hu-HU" sz="3100" dirty="0" err="1"/>
              <a:t>élõlényektõl</a:t>
            </a:r>
            <a:r>
              <a:rPr lang="hu-HU" sz="3100" dirty="0"/>
              <a:t> mentes </a:t>
            </a:r>
            <a:r>
              <a:rPr lang="hu-HU" sz="3100" dirty="0" err="1"/>
              <a:t>mezõgazdasággal</a:t>
            </a:r>
            <a:r>
              <a:rPr lang="hu-HU" sz="3100" dirty="0"/>
              <a:t>, az egészséges élelmiszerekhez és az ivóvízhez való hozzáférés biztosításával, a munkavédelem és az egészségügyi ellátás megszervezésével, a sportolás és a rendszeres testedzés támogatásával, valamint a környezet védelmének biztosításával segíti </a:t>
            </a:r>
            <a:r>
              <a:rPr lang="hu-HU" sz="3100" dirty="0" err="1"/>
              <a:t>elõ</a:t>
            </a:r>
            <a:r>
              <a:rPr lang="hu-HU" sz="3100" dirty="0"/>
              <a:t>. </a:t>
            </a:r>
            <a:endParaRPr sz="3100" dirty="0"/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41412" y="2235200"/>
            <a:ext cx="10058402" cy="29464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hu-HU" sz="4000" dirty="0">
                <a:solidFill>
                  <a:srgbClr val="FF0000"/>
                </a:solidFill>
              </a:rPr>
              <a:t>XXI. </a:t>
            </a:r>
            <a:r>
              <a:rPr lang="hu-HU" sz="4000" dirty="0" smtClean="0">
                <a:solidFill>
                  <a:srgbClr val="FF0000"/>
                </a:solidFill>
              </a:rPr>
              <a:t>Cikk: </a:t>
            </a:r>
            <a:r>
              <a:rPr lang="hu-HU" sz="4000" dirty="0" smtClean="0">
                <a:solidFill>
                  <a:schemeClr val="tx2"/>
                </a:solidFill>
              </a:rPr>
              <a:t>Magyarország </a:t>
            </a:r>
            <a:r>
              <a:rPr lang="hu-HU" sz="4000" dirty="0">
                <a:solidFill>
                  <a:schemeClr val="tx2"/>
                </a:solidFill>
              </a:rPr>
              <a:t>elismeri és érvényesíti mindenki jogát az egészséges környezethez. 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44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44500" y="203200"/>
            <a:ext cx="11506200" cy="6805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    </a:t>
            </a:r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NEMZETI ALAPTANTERV I. AZ ISKOLAI NEVELŐ-OKTATÓ </a:t>
            </a:r>
            <a:r>
              <a:rPr lang="hu-H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MUNKA  TARTALMI </a:t>
            </a:r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SZABÁLYOZÁSA  ÉS  A SZABÁLYOZÁS SZINTJEI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I.1.1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Fejlesztési területek – nevelési célok  — beépülnek az egyes műveltségi területek, illetve tantárgyak fejlesztési követelményeibe, tartalmaiba;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tantárgyak részterületeivé válhatnak, vagy önálló tantárgyként jelenhetnek meg az iskola helyi tanterve szerint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—elsősorban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osztályfőnöki órák témaköreit;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témákat, fejlesztési helyzeteket körvonalaznak a nem tanórai keretek között folyó egyéb iskolai foglalkozások, programok számára.</a:t>
            </a:r>
          </a:p>
        </p:txBody>
      </p:sp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5100" y="1358900"/>
            <a:ext cx="11595100" cy="308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hu-H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testi és lelki egészségre nevelés </a:t>
            </a:r>
          </a:p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hu-H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hu-H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hu-H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egészséges életmódra nevelés hozzásegít az egészséges testi és lelki állapot örömteli megéléséhez.  </a:t>
            </a:r>
            <a:endParaRPr lang="hu-H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3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5900" y="-101600"/>
            <a:ext cx="11976100" cy="6750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pedagógusok ösztönözzék a tanulókat arra, hogy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legyen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igényük a helyes táplálkozásra, a mozgásra, a stresszkezelés módszereinek alkalmazására,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legyenek képesek lelki egyensúlyuk megóvására, társas viselkedésük szabályozására, a konfliktusok kezelésére. 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hu-H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pedagógusok motiválják és segítsék a tanulókat a 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káros függőségekhez vezető  szokások kialakulásának megelőzésében.</a:t>
            </a:r>
          </a:p>
        </p:txBody>
      </p:sp>
    </p:spTree>
    <p:extLst>
      <p:ext uri="{BB962C8B-B14F-4D97-AF65-F5344CB8AC3E}">
        <p14:creationId xmlns:p14="http://schemas.microsoft.com/office/powerpoint/2010/main" val="78512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4300" y="0"/>
            <a:ext cx="11938000" cy="562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II.1</a:t>
            </a:r>
            <a:r>
              <a:rPr lang="hu-H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 KULCSKOMPETENCIÁK </a:t>
            </a:r>
            <a:endParaRPr lang="hu-H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Szociális </a:t>
            </a:r>
            <a:r>
              <a:rPr lang="hu-H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állampolgári </a:t>
            </a:r>
            <a:r>
              <a:rPr lang="hu-H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kompetencia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személyes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szociális jólét megköveteli, hogy az egyén rendelkezzék a saját fizikai és mentális egészségére vonatkozó ismeretekkel és alkalmazza is  őket. </a:t>
            </a:r>
          </a:p>
        </p:txBody>
      </p:sp>
    </p:spTree>
    <p:extLst>
      <p:ext uri="{BB962C8B-B14F-4D97-AF65-F5344CB8AC3E}">
        <p14:creationId xmlns:p14="http://schemas.microsoft.com/office/powerpoint/2010/main" val="419812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6115" y="152400"/>
            <a:ext cx="12075885" cy="6286500"/>
          </a:xfrm>
        </p:spPr>
        <p:txBody>
          <a:bodyPr rtlCol="0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  Egészségnevelési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egészségfejlesztési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céljai:</a:t>
            </a:r>
            <a:b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valamennyi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tanulónk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szerezzen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mély és alapos elméleti ismereteket, valamint legyen képes és törekedjen azok gyakorlati alkalmazására és a kommunikációban való felhasználására: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egészséges testtartás,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rendszeres testmozgás fontossága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(biológia és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egészségnevelés,testnevelés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Egészséges táplálkozás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(biológia és egészségnevelés)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öltözködés és az egészség kapcsolata (biológia és egészségnevelés, osztályfőnöki óra, testnevelés)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Higiénia (biológia és egészségnevelés, osztályfőnöki óra, testnevelés) </a:t>
            </a:r>
            <a:endParaRPr lang="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183259"/>
            <a:ext cx="12192000" cy="6966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Önismeret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lelki egészség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(biológia és egészségnevelés, dráma, etika, életvitel, ének-zene, magyar nyelv és irodalom, rajz és művészettörténet, testnevelés)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betegségek kialakulása és a gyógyulási folyamat, a gyógyítást segítő magatartás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(biológia és egészségnevelés, testnevelés)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közösség, a barátság, a párkapcsolatok, a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harmonikus családi élet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szerepe az egészség megőrzésében (osztályfőnöki óra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szexualitás és az egészség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kapcsolata, családtervezés (biológia és egészségnevelés, osztályfőnöki óra)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személyes krízishelyzetek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felismerése és kezelési stratégiák ismerete (osztályfőnöki óra)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0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686" y="-108010"/>
            <a:ext cx="12003314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stresszhelyzetek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felismerése és kezelése (osztályfőnöki óra)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 tanulás technikája és az idővel való gazdálkodás (minden tantárgy, osztályfőnöki óra)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 tanulási környezet alakítása (osztályfőnöki óra)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szabadidő aktív eltöltése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rekreáció, megfelelő mennyiségű pihenés (biológia és egészségnevelés, földrajz, osztályfőnöki óra, testnevelés)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Balesetvédelem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(biológia és egészségnevelés, fizika, kémia, osztályfőnöki óra, testnevelés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 rizikóvállalás és határai (osztályfőnöki óra)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3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1257" y="696685"/>
            <a:ext cx="1193074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egészségkárosító magatartásformák, szenvedélybetegségek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veszélyei és elkerülése (biológia és egészségnevelés, életvitel, osztályfőnöki óra, testnevelés)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természethez való viszony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(biológia és egészségnevelés, életvitel, ének-zene,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nyelv és irodalom, rajz és művészettörténet, történelem)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Az 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egészségünket veszélyeztető környezeti hatások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jelentősége; az egészséges és biztonságos környezet kialakítása (biológia és egészségnevelés, fizika, földrajz, kémia, osztályfőnöki óra, testnevelés)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Döntésképesség, döntési felelősség (életvitel, osztályfőnöki óra) </a:t>
            </a:r>
          </a:p>
        </p:txBody>
      </p:sp>
    </p:spTree>
    <p:extLst>
      <p:ext uri="{BB962C8B-B14F-4D97-AF65-F5344CB8AC3E}">
        <p14:creationId xmlns:p14="http://schemas.microsoft.com/office/powerpoint/2010/main" val="230440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49943" y="957944"/>
            <a:ext cx="11567885" cy="352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Az egészség és az etika kapcsolata (biológia és egészségnevelés, osztályfőnöki óra)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• A segítő attitűd (osztályfőnöki óra, testnevelés)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A fogyatékkal élők, hátrányos helyzetűek elfogadása segítése és integrációja (osztályfőnöki óra, testnevelés) </a:t>
            </a:r>
          </a:p>
        </p:txBody>
      </p:sp>
    </p:spTree>
    <p:extLst>
      <p:ext uri="{BB962C8B-B14F-4D97-AF65-F5344CB8AC3E}">
        <p14:creationId xmlns:p14="http://schemas.microsoft.com/office/powerpoint/2010/main" val="41457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4299" y="660400"/>
            <a:ext cx="11916229" cy="5605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Hogyan? A megvalósítás </a:t>
            </a:r>
            <a:r>
              <a:rPr lang="hu-H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lehetőségei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Tantervi </a:t>
            </a:r>
            <a:r>
              <a:rPr lang="hu-HU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követelmények→fejlesztési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feladatok → (kereszttantervi elemek) → egészségfejlesztési </a:t>
            </a: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lehetőségek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hu-H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jól megtervezett kontextusok segítik az érdeklődés felkeltését, és a tanulási célok elfogadását: </a:t>
            </a:r>
          </a:p>
        </p:txBody>
      </p:sp>
    </p:spTree>
    <p:extLst>
      <p:ext uri="{BB962C8B-B14F-4D97-AF65-F5344CB8AC3E}">
        <p14:creationId xmlns:p14="http://schemas.microsoft.com/office/powerpoint/2010/main" val="52153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0629" y="0"/>
            <a:ext cx="12061371" cy="6904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hu-H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Tantárgyi kereteken belül,  tanórákon: 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Ember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természet→” Az ember megismerése és egészsége”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Testnevelés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sport→ „Prevenció, életvezetés, egészségfejlesztés”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nyelv és </a:t>
            </a:r>
            <a:r>
              <a:rPr lang="hu-H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irodalom→”Az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ítélő képesség, az erkölcsi, az esztétikai és a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történeti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érzék fejlesztése” 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Matematika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„Logikus gondolkodás, következtetések, összefüggések”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Ember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társadalom → „Kommunikáció” 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Életvitel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gyakorlat→ „ Egészség- és környezettudatosság, takarékosság, hatékonyság”</a:t>
            </a:r>
          </a:p>
        </p:txBody>
      </p:sp>
    </p:spTree>
    <p:extLst>
      <p:ext uri="{BB962C8B-B14F-4D97-AF65-F5344CB8AC3E}">
        <p14:creationId xmlns:p14="http://schemas.microsoft.com/office/powerpoint/2010/main" val="40943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700" y="-323848"/>
            <a:ext cx="12090400" cy="1524000"/>
          </a:xfrm>
        </p:spPr>
        <p:txBody>
          <a:bodyPr rtlCol="0">
            <a:normAutofit/>
          </a:bodyPr>
          <a:lstStyle/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Tanórai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kereteken kívül, vagy nem hagyományos szervezésű tanórákon, a diákok aktivitására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építve</a:t>
            </a:r>
            <a:endParaRPr lang="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-720344" y="1269207"/>
            <a:ext cx="5924296" cy="823912"/>
          </a:xfrm>
        </p:spPr>
        <p:txBody>
          <a:bodyPr rtlCol="0">
            <a:normAutofit/>
          </a:bodyPr>
          <a:lstStyle/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Ismétlődő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lehetőségek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47904" y="2288382"/>
            <a:ext cx="4956048" cy="3476625"/>
          </a:xfrm>
        </p:spPr>
        <p:txBody>
          <a:bodyPr rtlCol="0"/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Iskolai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büfé - a folyosókon használható ital-automaták 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Sportok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Elsősegélynyújtó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szakkör 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Katasztrófavédelmi felkészülés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en-US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057900" y="1258890"/>
            <a:ext cx="5930900" cy="823912"/>
          </a:xfrm>
        </p:spPr>
        <p:txBody>
          <a:bodyPr rtlCol="0">
            <a:noAutofit/>
          </a:bodyPr>
          <a:lstStyle/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Egyedi , vagy ritkábban ismétlődő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alkalmak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203952" y="2082802"/>
            <a:ext cx="6899148" cy="3476625"/>
          </a:xfrm>
        </p:spPr>
        <p:txBody>
          <a:bodyPr rtlCol="0">
            <a:no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Táborok, osztálykirándulások 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TTT fejlesztő foglalkozások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Intézmény-és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múzeumlátogatások (pl. drogprevenció,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bűnmegelőzés, abortusz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Előadások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diákkonferenciák 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Versenyek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vetélkedők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(csecsemőgondozási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elsősegélynyújtó stb.) 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Projektek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7507288" cy="533400"/>
          </a:xfrm>
        </p:spPr>
        <p:txBody>
          <a:bodyPr>
            <a:noAutofit/>
          </a:bodyPr>
          <a:lstStyle/>
          <a:p>
            <a:pPr algn="ctr"/>
            <a:r>
              <a:rPr lang="hu-H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Tanórai lehetőségek</a:t>
            </a:r>
            <a:endParaRPr lang="hu-H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39852" y="474169"/>
            <a:ext cx="4956048" cy="823912"/>
          </a:xfrm>
        </p:spPr>
        <p:txBody>
          <a:bodyPr>
            <a:norm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Tantárgyak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0" y="1447860"/>
            <a:ext cx="3543300" cy="4845050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hu-HU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Biológia</a:t>
            </a:r>
          </a:p>
          <a:p>
            <a:pPr lvl="0">
              <a:lnSpc>
                <a:spcPct val="110000"/>
              </a:lnSpc>
            </a:pPr>
            <a:r>
              <a:rPr lang="hu-HU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Életvitel</a:t>
            </a:r>
          </a:p>
          <a:p>
            <a:pPr lvl="0">
              <a:lnSpc>
                <a:spcPct val="110000"/>
              </a:lnSpc>
            </a:pPr>
            <a:r>
              <a:rPr lang="hu-H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Fizika</a:t>
            </a:r>
            <a:endParaRPr lang="hu-HU" sz="3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</a:pPr>
            <a:r>
              <a:rPr lang="hu-HU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Földrajz</a:t>
            </a:r>
          </a:p>
          <a:p>
            <a:pPr lvl="0">
              <a:lnSpc>
                <a:spcPct val="110000"/>
              </a:lnSpc>
            </a:pP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Idegen nyelv</a:t>
            </a:r>
          </a:p>
          <a:p>
            <a:pPr lvl="0">
              <a:lnSpc>
                <a:spcPct val="110000"/>
              </a:lnSpc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Informatika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910178" y="440525"/>
            <a:ext cx="4956048" cy="823912"/>
          </a:xfrm>
        </p:spPr>
        <p:txBody>
          <a:bodyPr>
            <a:norm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Lehetőségek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128753" y="1333450"/>
            <a:ext cx="8864600" cy="5173264"/>
          </a:xfrm>
        </p:spPr>
        <p:txBody>
          <a:bodyPr>
            <a:noAutofit/>
          </a:bodyPr>
          <a:lstStyle/>
          <a:p>
            <a:r>
              <a:rPr lang="hu-HU" sz="28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tápanyagok szerepe, emésztése, vitaminok, élvezeti cikkek, szenvedélybetegsége, BMI, </a:t>
            </a:r>
            <a:r>
              <a:rPr lang="hu-HU" sz="28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ökol</a:t>
            </a:r>
            <a:r>
              <a:rPr lang="hu-HU" sz="28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lábnyom </a:t>
            </a:r>
          </a:p>
          <a:p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mindennapi élet szervezése</a:t>
            </a:r>
          </a:p>
          <a:p>
            <a:r>
              <a:rPr lang="hu-H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Energia, termodinamika</a:t>
            </a:r>
          </a:p>
          <a:p>
            <a:r>
              <a:rPr lang="hu-H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Tápanyagok előállítása, export, import, </a:t>
            </a:r>
            <a:r>
              <a:rPr lang="hu-HU" sz="2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ökol.lábnyom</a:t>
            </a:r>
            <a:endParaRPr lang="hu-HU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Adott nyelvi kommunikáció, nemzeti ételek 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használata bármilyen információ szerzésére, az adott szempont szerint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6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7659688" cy="533400"/>
          </a:xfrm>
        </p:spPr>
        <p:txBody>
          <a:bodyPr>
            <a:noAutofit/>
          </a:bodyPr>
          <a:lstStyle/>
          <a:p>
            <a:pPr algn="ctr"/>
            <a:r>
              <a:rPr lang="hu-H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Tanórai lehetőségek</a:t>
            </a:r>
            <a:endParaRPr lang="hu-H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52400" y="571500"/>
            <a:ext cx="4956048" cy="823912"/>
          </a:xfrm>
        </p:spPr>
        <p:txBody>
          <a:bodyPr>
            <a:norm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Tantárgyak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0" y="1498600"/>
            <a:ext cx="4038600" cy="5232399"/>
          </a:xfrm>
        </p:spPr>
        <p:txBody>
          <a:bodyPr>
            <a:normAutofit/>
          </a:bodyPr>
          <a:lstStyle/>
          <a:p>
            <a:pPr lvl="0"/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Kémia</a:t>
            </a:r>
            <a:endParaRPr lang="hu-HU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u-HU" sz="2800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 nyelv és </a:t>
            </a:r>
            <a:r>
              <a:rPr lang="hu-HU" sz="2800" dirty="0" smtClean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sz="2800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Matematika</a:t>
            </a:r>
          </a:p>
          <a:p>
            <a:pPr lvl="0"/>
            <a:r>
              <a:rPr lang="hu-HU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</a:t>
            </a:r>
          </a:p>
          <a:p>
            <a:pPr lvl="0"/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Osztályfőnöki</a:t>
            </a:r>
          </a:p>
          <a:p>
            <a:pPr lvl="0"/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Testnevelés</a:t>
            </a:r>
            <a:endParaRPr lang="hu-HU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u-HU" sz="28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Történelem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908800" y="504826"/>
            <a:ext cx="4956048" cy="823912"/>
          </a:xfrm>
        </p:spPr>
        <p:txBody>
          <a:bodyPr>
            <a:norm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Lehetőségek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038600" y="1395412"/>
            <a:ext cx="8039100" cy="5335587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Tápanyagok kémiai felépítése, hasznosíthatósága</a:t>
            </a:r>
          </a:p>
          <a:p>
            <a:r>
              <a:rPr lang="hu-HU" sz="2800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Irodalmi </a:t>
            </a:r>
            <a:r>
              <a:rPr lang="hu-HU" sz="2800" dirty="0" smtClean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művek</a:t>
            </a:r>
          </a:p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Számítások, grafikonok</a:t>
            </a:r>
          </a:p>
          <a:p>
            <a:r>
              <a:rPr lang="hu-H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Filmek</a:t>
            </a:r>
          </a:p>
          <a:p>
            <a:r>
              <a:rPr lang="hu-H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………………………………..</a:t>
            </a:r>
          </a:p>
          <a:p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Testmozgás fontossága</a:t>
            </a:r>
          </a:p>
          <a:p>
            <a:r>
              <a:rPr lang="hu-HU" sz="2800" dirty="0" smtClean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történelmi korok evési szokásai, alapanyagok, vagyoni megoszlás szerinti étkezés</a:t>
            </a:r>
          </a:p>
        </p:txBody>
      </p:sp>
    </p:spTree>
    <p:extLst>
      <p:ext uri="{BB962C8B-B14F-4D97-AF65-F5344CB8AC3E}">
        <p14:creationId xmlns:p14="http://schemas.microsoft.com/office/powerpoint/2010/main" val="40434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517900" y="1778000"/>
            <a:ext cx="7480300" cy="238760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sz="7200" dirty="0" smtClean="0"/>
              <a:t>KÖSZÖNÖM </a:t>
            </a:r>
            <a:br>
              <a:rPr lang="hu" sz="7200" dirty="0" smtClean="0"/>
            </a:br>
            <a:r>
              <a:rPr lang="hu" sz="7200" dirty="0" smtClean="0"/>
              <a:t>  A </a:t>
            </a:r>
            <a:br>
              <a:rPr lang="hu" sz="7200" dirty="0" smtClean="0"/>
            </a:br>
            <a:r>
              <a:rPr lang="hu" sz="7200" dirty="0" smtClean="0"/>
              <a:t>FIGYELMET !</a:t>
            </a:r>
            <a:endParaRPr lang="hu" sz="7200" dirty="0"/>
          </a:p>
        </p:txBody>
      </p:sp>
    </p:spTree>
    <p:extLst>
      <p:ext uri="{BB962C8B-B14F-4D97-AF65-F5344CB8AC3E}">
        <p14:creationId xmlns:p14="http://schemas.microsoft.com/office/powerpoint/2010/main" val="2690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rmészeti ábra (16x9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-téma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Természetbarát bemutató illusztrált tájképpel (szélesvásznú)</Template>
  <TotalTime>135</TotalTime>
  <Words>817</Words>
  <Application>Microsoft Office PowerPoint</Application>
  <PresentationFormat>Egyéni</PresentationFormat>
  <Paragraphs>103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Természeti ábra (16x9)</vt:lpstr>
      <vt:lpstr>Egészséges táplálkozás</vt:lpstr>
      <vt:lpstr>       Kiindulópont: Mo. Alaptörvénye   XX. Cikk : Mindenkinek joga van a testi és lelki egészséghez.    Az (1) bekezdés szerinti jog érvényesülését Magyarország genetikailag módosított élõlényektõl mentes mezõgazdasággal, az egészséges élelmiszerekhez és az ivóvízhez való hozzáférés biztosításával, a munkavédelem és az egészségügyi ellátás megszervezésével, a sportolás és a rendszeres testedzés támogatásával, valamint a környezet védelmének biztosításával segíti elõ. </vt:lpstr>
      <vt:lpstr>XXI. Cikk: Magyarország elismeri és érvényesíti mindenki jogát az egészséges környezethez.  </vt:lpstr>
      <vt:lpstr>PowerPoint bemutató</vt:lpstr>
      <vt:lpstr>PowerPoint bemutató</vt:lpstr>
      <vt:lpstr>PowerPoint bemutató</vt:lpstr>
      <vt:lpstr>PowerPoint bemutató</vt:lpstr>
      <vt:lpstr> A PP  Egészségnevelési és egészségfejlesztési céljai: valamennyi tanulónk szerezzen mély és alapos elméleti ismereteket, valamint legyen képes és törekedjen azok gyakorlati alkalmazására és a kommunikációban való felhasználására:   • Az egészséges testtartás, a rendszeres testmozgás fontossága (biológia és egészségnevelés,testnevelés)  • Egészséges táplálkozás (biológia és egészségnevelés)  • Az öltözködés és az egészség kapcsolata (biológia és egészségnevelés, osztályfőnöki óra, testnevelés)  • Higiénia (biológia és egészségnevelés, osztályfőnöki óra, testnevelés)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Tanórai kereteken kívül, vagy nem hagyományos szervezésű tanórákon, a diákok aktivitására építve</vt:lpstr>
      <vt:lpstr>Tanórai lehetőségek</vt:lpstr>
      <vt:lpstr>Tanórai lehetőségek</vt:lpstr>
      <vt:lpstr>KÖSZÖNÖM    A  FIGYELMET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Egészséges táplálkozás</dc:title>
  <dc:creator>Bodorné Misley Tünde</dc:creator>
  <cp:lastModifiedBy>Józsi</cp:lastModifiedBy>
  <cp:revision>19</cp:revision>
  <dcterms:created xsi:type="dcterms:W3CDTF">2018-06-13T07:50:22Z</dcterms:created>
  <dcterms:modified xsi:type="dcterms:W3CDTF">2019-09-24T09:06:20Z</dcterms:modified>
</cp:coreProperties>
</file>